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4" r:id="rId3"/>
    <p:sldId id="276" r:id="rId4"/>
    <p:sldId id="275" r:id="rId5"/>
    <p:sldId id="283" r:id="rId6"/>
    <p:sldId id="279" r:id="rId7"/>
    <p:sldId id="266" r:id="rId8"/>
    <p:sldId id="267" r:id="rId9"/>
    <p:sldId id="272" r:id="rId10"/>
    <p:sldId id="269" r:id="rId11"/>
    <p:sldId id="280" r:id="rId12"/>
    <p:sldId id="281" r:id="rId13"/>
    <p:sldId id="282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5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6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1553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631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87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621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029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327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74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576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2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Common design for user interface implementation</a:t>
            </a:r>
          </a:p>
          <a:p>
            <a:r>
              <a:rPr lang="en-US" dirty="0" smtClean="0"/>
              <a:t>(GUIs / Web Applications)</a:t>
            </a:r>
          </a:p>
          <a:p>
            <a:r>
              <a:rPr lang="en-US" dirty="0" smtClean="0"/>
              <a:t>Three interconnected components </a:t>
            </a:r>
          </a:p>
          <a:p>
            <a:r>
              <a:rPr lang="en-US" dirty="0" smtClean="0"/>
              <a:t>Separate internal representation of information </a:t>
            </a:r>
          </a:p>
          <a:p>
            <a:r>
              <a:rPr lang="en-US" dirty="0" smtClean="0"/>
              <a:t>From manner information presented or received user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929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285750">
              <a:buFont typeface="Wingdings" panose="05000000000000000000" pitchFamily="2" charset="2"/>
              <a:buChar char="§"/>
            </a:pPr>
            <a:r>
              <a:rPr lang="en-US" sz="1100" dirty="0" smtClean="0">
                <a:solidFill>
                  <a:schemeClr val="bg1"/>
                </a:solidFill>
              </a:rPr>
              <a:t>MVC is the architectural pattern that our team has chosen to tackle the Analytics &amp; Reporting web page.</a:t>
            </a:r>
          </a:p>
          <a:p>
            <a:pPr marL="514350" indent="-285750">
              <a:buFont typeface="Wingdings" panose="05000000000000000000" pitchFamily="2" charset="2"/>
              <a:buChar char="§"/>
            </a:pPr>
            <a:endParaRPr lang="en-US" sz="1100" dirty="0" smtClean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1100" dirty="0" smtClean="0">
                <a:solidFill>
                  <a:schemeClr val="bg1"/>
                </a:solidFill>
              </a:rPr>
              <a:t>Model is designed with a object-oriented view, the main class is patient with their respective attriburtes.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100" dirty="0" smtClean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1100" dirty="0" smtClean="0">
                <a:solidFill>
                  <a:schemeClr val="bg1"/>
                </a:solidFill>
              </a:rPr>
              <a:t>The patient can have a series of different height measurements along with weight measurements.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100" dirty="0" smtClean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1100" dirty="0" smtClean="0">
                <a:solidFill>
                  <a:schemeClr val="bg1"/>
                </a:solidFill>
              </a:rPr>
              <a:t>The patient can have observations or labs results also.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100" dirty="0" smtClean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1100" dirty="0" smtClean="0">
                <a:solidFill>
                  <a:schemeClr val="bg1"/>
                </a:solidFill>
              </a:rPr>
              <a:t>The View is being passed a JSON package to open and display graphs based on the user selections.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100" dirty="0" smtClean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1100" dirty="0" smtClean="0">
                <a:solidFill>
                  <a:schemeClr val="bg1"/>
                </a:solidFill>
              </a:rPr>
              <a:t>T</a:t>
            </a:r>
            <a:r>
              <a:rPr lang="en-US" sz="1100" dirty="0" smtClean="0">
                <a:solidFill>
                  <a:schemeClr val="bg1"/>
                </a:solidFill>
              </a:rPr>
              <a:t>h</a:t>
            </a:r>
            <a:r>
              <a:rPr lang="en" sz="1100" dirty="0" smtClean="0">
                <a:solidFill>
                  <a:schemeClr val="bg1"/>
                </a:solidFill>
              </a:rPr>
              <a:t>e View may also be passed a JSON to generate a report for the user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100" dirty="0" smtClean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1100" dirty="0" smtClean="0">
                <a:solidFill>
                  <a:schemeClr val="bg1"/>
                </a:solidFill>
              </a:rPr>
              <a:t>T</a:t>
            </a:r>
            <a:r>
              <a:rPr lang="en-US" sz="1100" dirty="0" smtClean="0">
                <a:solidFill>
                  <a:schemeClr val="bg1"/>
                </a:solidFill>
              </a:rPr>
              <a:t>h</a:t>
            </a:r>
            <a:r>
              <a:rPr lang="en" sz="1100" dirty="0" smtClean="0">
                <a:solidFill>
                  <a:schemeClr val="bg1"/>
                </a:solidFill>
              </a:rPr>
              <a:t>e Controller is where the information is parsed into respective classes and handles transfering the JSON package to the View.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989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024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93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69182" y="858913"/>
            <a:ext cx="9074817" cy="428458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5200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Healthy Weight on </a:t>
            </a:r>
            <a:r>
              <a:rPr lang="en" sz="52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FHIR</a:t>
            </a:r>
            <a:br>
              <a:rPr lang="en" sz="52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dirty="0" smtClean="0">
                <a:solidFill>
                  <a:srgbClr val="B6D7A8"/>
                </a:solidFill>
                <a:latin typeface="Arial"/>
                <a:ea typeface="Arial"/>
                <a:cs typeface="Arial"/>
                <a:sym typeface="Arial"/>
              </a:rPr>
              <a:t>CDC </a:t>
            </a:r>
            <a:r>
              <a:rPr lang="en" sz="2800" dirty="0">
                <a:solidFill>
                  <a:srgbClr val="B6D7A8"/>
                </a:solidFill>
                <a:latin typeface="Arial"/>
                <a:ea typeface="Arial"/>
                <a:cs typeface="Arial"/>
                <a:sym typeface="Arial"/>
              </a:rPr>
              <a:t>Analytics Reporting Application</a:t>
            </a:r>
          </a:p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2400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Team-Too</a:t>
            </a:r>
            <a:b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 dirty="0" smtClean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Deiverable 2: Progress Report</a:t>
            </a:r>
            <a:endParaRPr lang="en" sz="2400" dirty="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42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48324" y="1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0"/>
            <a:ext cx="3528290" cy="6569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Tools:</a:t>
            </a:r>
            <a:endParaRPr lang="en" dirty="0"/>
          </a:p>
        </p:txBody>
      </p:sp>
      <p:sp>
        <p:nvSpPr>
          <p:cNvPr id="12" name="Shape 138"/>
          <p:cNvSpPr txBox="1">
            <a:spLocks/>
          </p:cNvSpPr>
          <p:nvPr/>
        </p:nvSpPr>
        <p:spPr>
          <a:xfrm>
            <a:off x="-4616" y="3056309"/>
            <a:ext cx="3528291" cy="77381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2"/>
                </a:solidFill>
                <a:latin typeface="+mn-lt"/>
              </a:rPr>
              <a:t>Backend</a:t>
            </a:r>
          </a:p>
        </p:txBody>
      </p:sp>
      <p:sp>
        <p:nvSpPr>
          <p:cNvPr id="2" name="Rectangle 1"/>
          <p:cNvSpPr/>
          <p:nvPr/>
        </p:nvSpPr>
        <p:spPr>
          <a:xfrm>
            <a:off x="2955636" y="2865163"/>
            <a:ext cx="622843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en" sz="2400" dirty="0" smtClean="0">
                <a:solidFill>
                  <a:schemeClr val="bg1"/>
                </a:solidFill>
              </a:rPr>
              <a:t>Fast </a:t>
            </a:r>
            <a:r>
              <a:rPr lang="en" sz="2400" dirty="0">
                <a:solidFill>
                  <a:schemeClr val="bg1"/>
                </a:solidFill>
              </a:rPr>
              <a:t>Healthcare Interoperability Resources (FHIR) </a:t>
            </a:r>
            <a:r>
              <a:rPr lang="en" sz="2400" dirty="0" smtClean="0">
                <a:solidFill>
                  <a:schemeClr val="bg1"/>
                </a:solidFill>
              </a:rPr>
              <a:t>server</a:t>
            </a:r>
          </a:p>
          <a:p>
            <a:pPr marL="1144588" lvl="1"/>
            <a:r>
              <a:rPr lang="en" sz="1600" dirty="0" smtClean="0">
                <a:solidFill>
                  <a:schemeClr val="bg1"/>
                </a:solidFill>
              </a:rPr>
              <a:t>Primary content </a:t>
            </a:r>
            <a:r>
              <a:rPr lang="en" sz="1600" dirty="0">
                <a:solidFill>
                  <a:schemeClr val="bg1"/>
                </a:solidFill>
              </a:rPr>
              <a:t>resource for the </a:t>
            </a:r>
            <a:r>
              <a:rPr lang="en" sz="1600" dirty="0" smtClean="0">
                <a:solidFill>
                  <a:schemeClr val="bg1"/>
                </a:solidFill>
              </a:rPr>
              <a:t>application 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6" name="Shape 138"/>
          <p:cNvSpPr txBox="1">
            <a:spLocks/>
          </p:cNvSpPr>
          <p:nvPr/>
        </p:nvSpPr>
        <p:spPr>
          <a:xfrm>
            <a:off x="0" y="612558"/>
            <a:ext cx="3528291" cy="77381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2"/>
                </a:solidFill>
                <a:latin typeface="+mn-lt"/>
              </a:rPr>
              <a:t>Frontend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2955636" y="355325"/>
            <a:ext cx="62083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en" sz="2400" dirty="0">
                <a:solidFill>
                  <a:schemeClr val="bg1"/>
                </a:solidFill>
              </a:rPr>
              <a:t>Highcharts</a:t>
            </a:r>
          </a:p>
          <a:p>
            <a:pPr marL="1143000" lvl="2"/>
            <a:r>
              <a:rPr lang="en" sz="1600" dirty="0">
                <a:solidFill>
                  <a:schemeClr val="bg1"/>
                </a:solidFill>
              </a:rPr>
              <a:t>Javascript </a:t>
            </a:r>
            <a:r>
              <a:rPr lang="en" sz="1600" dirty="0" smtClean="0">
                <a:solidFill>
                  <a:schemeClr val="bg1"/>
                </a:solidFill>
              </a:rPr>
              <a:t>charts for </a:t>
            </a:r>
            <a:r>
              <a:rPr lang="en" sz="1600" dirty="0">
                <a:solidFill>
                  <a:schemeClr val="bg1"/>
                </a:solidFill>
              </a:rPr>
              <a:t>GUI</a:t>
            </a:r>
          </a:p>
          <a:p>
            <a:pPr marL="1143000" lvl="2"/>
            <a:r>
              <a:rPr lang="en" sz="1600" dirty="0">
                <a:solidFill>
                  <a:schemeClr val="bg1"/>
                </a:solidFill>
              </a:rPr>
              <a:t>Non-commercial licenses </a:t>
            </a:r>
            <a:r>
              <a:rPr lang="en" sz="1600" dirty="0" smtClean="0">
                <a:solidFill>
                  <a:schemeClr val="bg1"/>
                </a:solidFill>
              </a:rPr>
              <a:t>available</a:t>
            </a:r>
          </a:p>
          <a:p>
            <a:pPr marL="1143000" lvl="2"/>
            <a:endParaRPr lang="en" sz="1600" dirty="0">
              <a:solidFill>
                <a:schemeClr val="bg1"/>
              </a:solidFill>
            </a:endParaRPr>
          </a:p>
          <a:p>
            <a:pPr marL="685800" lvl="1"/>
            <a:r>
              <a:rPr lang="en" sz="2400" dirty="0">
                <a:solidFill>
                  <a:schemeClr val="bg1"/>
                </a:solidFill>
              </a:rPr>
              <a:t>AngularJS</a:t>
            </a:r>
          </a:p>
          <a:p>
            <a:pPr marL="1143000" lvl="2"/>
            <a:r>
              <a:rPr lang="en" sz="1600" dirty="0">
                <a:solidFill>
                  <a:schemeClr val="bg1"/>
                </a:solidFill>
              </a:rPr>
              <a:t>Framework for </a:t>
            </a:r>
            <a:r>
              <a:rPr lang="en" sz="1600" dirty="0" smtClean="0">
                <a:solidFill>
                  <a:schemeClr val="bg1"/>
                </a:solidFill>
              </a:rPr>
              <a:t>client-side model-view</a:t>
            </a:r>
          </a:p>
          <a:p>
            <a:pPr marL="1143000" lvl="2"/>
            <a:r>
              <a:rPr lang="en" sz="1600" dirty="0" smtClean="0">
                <a:solidFill>
                  <a:schemeClr val="bg1"/>
                </a:solidFill>
              </a:rPr>
              <a:t>controller architecture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55636" y="4096652"/>
            <a:ext cx="6228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/>
            <a:r>
              <a:rPr lang="en" sz="2400" dirty="0" smtClean="0">
                <a:solidFill>
                  <a:schemeClr val="bg1"/>
                </a:solidFill>
              </a:rPr>
              <a:t>HL7.FHIR library</a:t>
            </a:r>
          </a:p>
          <a:p>
            <a:pPr marL="1144588" lvl="1"/>
            <a:r>
              <a:rPr lang="en" sz="1600" dirty="0" smtClean="0">
                <a:solidFill>
                  <a:schemeClr val="bg1"/>
                </a:solidFill>
              </a:rPr>
              <a:t>Plugin to simply database access </a:t>
            </a:r>
            <a:endParaRPr lang="en" sz="1600" dirty="0">
              <a:solidFill>
                <a:schemeClr val="bg1"/>
              </a:solidFill>
            </a:endParaRPr>
          </a:p>
        </p:txBody>
      </p:sp>
      <p:pic>
        <p:nvPicPr>
          <p:cNvPr id="4" name="Slide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4433" y="4499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042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1"/>
            <a:ext cx="3528290" cy="1663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Preliminary Data Analytics &amp; </a:t>
            </a:r>
            <a:r>
              <a:rPr lang="en-US" sz="3200" dirty="0" smtClean="0">
                <a:solidFill>
                  <a:schemeClr val="accent2"/>
                </a:solidFill>
              </a:rPr>
              <a:t>Reporting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147783" y="1818551"/>
            <a:ext cx="33805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73567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Interface </a:t>
            </a:r>
            <a:r>
              <a:rPr lang="en" sz="2000" dirty="0" smtClean="0">
                <a:solidFill>
                  <a:srgbClr val="73567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Features</a:t>
            </a:r>
          </a:p>
          <a:p>
            <a:endParaRPr lang="en" sz="2000" dirty="0">
              <a:solidFill>
                <a:srgbClr val="73567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Field </a:t>
            </a:r>
            <a:r>
              <a:rPr lang="en" sz="2000" dirty="0" smtClean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searchable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Data </a:t>
            </a:r>
            <a:r>
              <a:rPr lang="en" sz="2000" dirty="0" smtClean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selection / sorting </a:t>
            </a:r>
            <a:r>
              <a:rPr lang="en" sz="2000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/ </a:t>
            </a:r>
            <a:r>
              <a:rPr lang="en" sz="2000" dirty="0" smtClean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filtering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 smtClean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 smtClean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Automatic BMI Calculator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Flags / Notices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751" y="1550090"/>
            <a:ext cx="5394788" cy="20142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38751" y="934537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" dirty="0">
              <a:solidFill>
                <a:srgbClr val="73567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r>
              <a:rPr lang="en" sz="24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FHIR Server Data</a:t>
            </a:r>
            <a:endParaRPr lang="en" sz="24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2" name="Slide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44444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489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1"/>
            <a:ext cx="3528290" cy="1663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Preliminary Data Analytics &amp; </a:t>
            </a:r>
            <a:r>
              <a:rPr lang="en-US" sz="3200" dirty="0" smtClean="0">
                <a:solidFill>
                  <a:schemeClr val="accent2"/>
                </a:solidFill>
              </a:rPr>
              <a:t>Reporting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262217" y="1972439"/>
            <a:ext cx="31719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73567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Interface Features</a:t>
            </a:r>
            <a:endParaRPr lang="en" sz="3200" dirty="0">
              <a:solidFill>
                <a:srgbClr val="73567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Selectable </a:t>
            </a:r>
            <a:r>
              <a:rPr lang="en-US" sz="2000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attributes</a:t>
            </a:r>
            <a:r>
              <a:rPr lang="en" sz="2000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endParaRPr lang="en" sz="2000" dirty="0" smtClean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Ranges / sorts / </a:t>
            </a:r>
            <a:r>
              <a:rPr lang="en" sz="2000" dirty="0" smtClean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filters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2000" dirty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Automatic graphic overlays &amp; </a:t>
            </a:r>
            <a:r>
              <a:rPr lang="en" sz="2000" dirty="0" smtClean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formatting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sz="2000" dirty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r>
              <a:rPr lang="en" sz="2000" dirty="0" smtClean="0">
                <a:solidFill>
                  <a:schemeClr val="accent2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More features to come!</a:t>
            </a:r>
            <a:endParaRPr lang="en" sz="2000" dirty="0">
              <a:solidFill>
                <a:schemeClr val="accent2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670" y="1238382"/>
            <a:ext cx="4930950" cy="3083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670" y="954967"/>
            <a:ext cx="1179891" cy="137971"/>
          </a:xfrm>
          <a:prstGeom prst="rect">
            <a:avLst/>
          </a:prstGeom>
        </p:spPr>
      </p:pic>
      <p:pic>
        <p:nvPicPr>
          <p:cNvPr id="2" name="Slide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00639" y="1238381"/>
            <a:ext cx="400981" cy="4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518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9869" y="109922"/>
            <a:ext cx="4114800" cy="607800"/>
          </a:xfrm>
        </p:spPr>
        <p:txBody>
          <a:bodyPr/>
          <a:lstStyle/>
          <a:p>
            <a:pPr algn="ctr"/>
            <a:r>
              <a:rPr lang="en-US" sz="4400" dirty="0" smtClean="0"/>
              <a:t>Thank You!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3375208" y="977264"/>
            <a:ext cx="2357608" cy="33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4" name="Shape 183"/>
          <p:cNvSpPr txBox="1">
            <a:spLocks/>
          </p:cNvSpPr>
          <p:nvPr/>
        </p:nvSpPr>
        <p:spPr>
          <a:xfrm>
            <a:off x="3588212" y="2729241"/>
            <a:ext cx="1981024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dirty="0" smtClean="0"/>
              <a:t>Team-Too</a:t>
            </a:r>
            <a:endParaRPr lang="en" dirty="0"/>
          </a:p>
        </p:txBody>
      </p:sp>
      <p:sp>
        <p:nvSpPr>
          <p:cNvPr id="5" name="Shape 186"/>
          <p:cNvSpPr txBox="1">
            <a:spLocks/>
          </p:cNvSpPr>
          <p:nvPr/>
        </p:nvSpPr>
        <p:spPr>
          <a:xfrm>
            <a:off x="3375196" y="977264"/>
            <a:ext cx="2357620" cy="335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smtClean="0">
                <a:solidFill>
                  <a:schemeClr val="bg1"/>
                </a:solidFill>
                <a:latin typeface="+mn-lt"/>
              </a:rPr>
              <a:t>Project Manager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smtClean="0">
                <a:solidFill>
                  <a:schemeClr val="bg1"/>
                </a:solidFill>
                <a:latin typeface="+mn-lt"/>
              </a:rPr>
              <a:t>Developer</a:t>
            </a:r>
            <a:endParaRPr lang="en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5196" y="1312543"/>
            <a:ext cx="2357608" cy="771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375184" y="1806293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latin typeface="+mn-lt"/>
              </a:rPr>
              <a:t>Data analysis &amp; reporting</a:t>
            </a:r>
            <a:endParaRPr lang="en-US" sz="1100" b="1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75184" y="1334403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Daniel Hegberg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980001" y="2438643"/>
            <a:ext cx="2357608" cy="33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0" name="Shape 186"/>
          <p:cNvSpPr txBox="1">
            <a:spLocks/>
          </p:cNvSpPr>
          <p:nvPr/>
        </p:nvSpPr>
        <p:spPr>
          <a:xfrm>
            <a:off x="979989" y="2438643"/>
            <a:ext cx="2357620" cy="335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dirty="0" smtClean="0">
                <a:solidFill>
                  <a:schemeClr val="bg1"/>
                </a:solidFill>
                <a:latin typeface="+mn-lt"/>
              </a:rPr>
              <a:t>Frontend Developer</a:t>
            </a:r>
            <a:endParaRPr lang="en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79989" y="2773922"/>
            <a:ext cx="2357608" cy="771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979977" y="3271393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latin typeface="+mn-lt"/>
              </a:rPr>
              <a:t>User Interface Design</a:t>
            </a:r>
            <a:endParaRPr lang="en-US" sz="1100" b="1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2411" y="2804397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David Bailey</a:t>
            </a:r>
            <a:endParaRPr lang="en-US" sz="1100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32827" y="2453343"/>
            <a:ext cx="2357608" cy="33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5" name="Shape 186"/>
          <p:cNvSpPr txBox="1">
            <a:spLocks/>
          </p:cNvSpPr>
          <p:nvPr/>
        </p:nvSpPr>
        <p:spPr>
          <a:xfrm>
            <a:off x="5732815" y="2453343"/>
            <a:ext cx="2357620" cy="335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dirty="0" smtClean="0">
                <a:solidFill>
                  <a:schemeClr val="bg1"/>
                </a:solidFill>
                <a:latin typeface="+mn-lt"/>
              </a:rPr>
              <a:t>Backend Developer</a:t>
            </a:r>
            <a:endParaRPr lang="en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32815" y="2788622"/>
            <a:ext cx="2357608" cy="771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7" name="Rectangle 16"/>
          <p:cNvSpPr/>
          <p:nvPr/>
        </p:nvSpPr>
        <p:spPr>
          <a:xfrm>
            <a:off x="5721146" y="3283597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latin typeface="+mn-lt"/>
              </a:rPr>
              <a:t>Report generation</a:t>
            </a:r>
            <a:endParaRPr lang="en-US" sz="1100" b="1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32803" y="2856323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David Stevens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75208" y="3925344"/>
            <a:ext cx="2357608" cy="33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0" name="Shape 186"/>
          <p:cNvSpPr txBox="1">
            <a:spLocks/>
          </p:cNvSpPr>
          <p:nvPr/>
        </p:nvSpPr>
        <p:spPr>
          <a:xfrm>
            <a:off x="3375196" y="3925344"/>
            <a:ext cx="2357620" cy="335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dirty="0" smtClean="0">
                <a:solidFill>
                  <a:schemeClr val="bg1"/>
                </a:solidFill>
                <a:latin typeface="+mn-lt"/>
              </a:rPr>
              <a:t>Quality Assurance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100" dirty="0" smtClean="0">
                <a:solidFill>
                  <a:schemeClr val="bg1"/>
                </a:solidFill>
                <a:latin typeface="+mn-lt"/>
              </a:rPr>
              <a:t>Team </a:t>
            </a:r>
            <a:r>
              <a:rPr lang="en-US" sz="1100" dirty="0">
                <a:solidFill>
                  <a:schemeClr val="bg1"/>
                </a:solidFill>
              </a:rPr>
              <a:t>Liaison</a:t>
            </a:r>
            <a:endParaRPr lang="en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75196" y="4260623"/>
            <a:ext cx="2357608" cy="7712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2" name="Rectangle 21"/>
          <p:cNvSpPr/>
          <p:nvPr/>
        </p:nvSpPr>
        <p:spPr>
          <a:xfrm>
            <a:off x="3375184" y="4736514"/>
            <a:ext cx="23647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latin typeface="+mn-lt"/>
              </a:rPr>
              <a:t>Research &amp; Testing</a:t>
            </a:r>
            <a:endParaRPr lang="en-US" sz="1100" b="1" dirty="0"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75184" y="4328324"/>
            <a:ext cx="23576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latin typeface="+mn-lt"/>
              </a:rPr>
              <a:t>Kirk Pastorian</a:t>
            </a:r>
            <a:endParaRPr lang="en-US" sz="1100" dirty="0">
              <a:latin typeface="+mn-lt"/>
            </a:endParaRPr>
          </a:p>
        </p:txBody>
      </p:sp>
      <p:pic>
        <p:nvPicPr>
          <p:cNvPr id="24" name="Slide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90"/>
          <p:cNvSpPr txBox="1">
            <a:spLocks noGrp="1"/>
          </p:cNvSpPr>
          <p:nvPr>
            <p:ph type="title"/>
          </p:nvPr>
        </p:nvSpPr>
        <p:spPr>
          <a:xfrm>
            <a:off x="240146" y="129450"/>
            <a:ext cx="8682182" cy="10152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defTabSz="1144588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  <a:tabLst>
                <a:tab pos="2513013" algn="l"/>
              </a:tabLst>
            </a:pPr>
            <a:r>
              <a:rPr lang="en" sz="3200" dirty="0" smtClean="0">
                <a:solidFill>
                  <a:srgbClr val="9900FF"/>
                </a:solidFill>
                <a:latin typeface="+mn-lt"/>
                <a:ea typeface="Arial"/>
                <a:cs typeface="Arial"/>
                <a:sym typeface="Arial"/>
              </a:rPr>
              <a:t>Project Goal</a:t>
            </a:r>
            <a:r>
              <a:rPr lang="en" sz="3200" dirty="0">
                <a:solidFill>
                  <a:schemeClr val="accent2"/>
                </a:solidFill>
                <a:latin typeface="+mn-lt"/>
                <a:ea typeface="Arial"/>
                <a:cs typeface="Arial"/>
                <a:sym typeface="Arial"/>
              </a:rPr>
              <a:t>: </a:t>
            </a:r>
            <a:r>
              <a:rPr lang="en" sz="2400" dirty="0" smtClean="0">
                <a:solidFill>
                  <a:schemeClr val="accent2"/>
                </a:solidFill>
                <a:latin typeface="+mn-lt"/>
                <a:ea typeface="Arial"/>
                <a:cs typeface="Arial"/>
                <a:sym typeface="Arial"/>
              </a:rPr>
              <a:t>Develop application to better understand 	and prevent </a:t>
            </a:r>
            <a:r>
              <a:rPr lang="en" sz="2400" dirty="0">
                <a:solidFill>
                  <a:schemeClr val="accent2"/>
                </a:solidFill>
                <a:latin typeface="+mn-lt"/>
                <a:ea typeface="Arial"/>
                <a:cs typeface="Arial"/>
                <a:sym typeface="Arial"/>
              </a:rPr>
              <a:t>childhood obesity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+mn-lt"/>
            </a:endParaRPr>
          </a:p>
        </p:txBody>
      </p:sp>
      <p:grpSp>
        <p:nvGrpSpPr>
          <p:cNvPr id="41" name="Shape 91"/>
          <p:cNvGrpSpPr/>
          <p:nvPr/>
        </p:nvGrpSpPr>
        <p:grpSpPr>
          <a:xfrm>
            <a:off x="6448079" y="2293824"/>
            <a:ext cx="2138630" cy="1573252"/>
            <a:chOff x="431925" y="1304875"/>
            <a:chExt cx="2628924" cy="3416400"/>
          </a:xfrm>
        </p:grpSpPr>
        <p:sp>
          <p:nvSpPr>
            <p:cNvPr id="42" name="Shape 92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43" name="Shape 93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</p:grpSp>
      <p:sp>
        <p:nvSpPr>
          <p:cNvPr id="44" name="Shape 94"/>
          <p:cNvSpPr txBox="1">
            <a:spLocks/>
          </p:cNvSpPr>
          <p:nvPr/>
        </p:nvSpPr>
        <p:spPr>
          <a:xfrm>
            <a:off x="6447975" y="2187725"/>
            <a:ext cx="2138699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" sz="1400" smtClean="0">
                <a:solidFill>
                  <a:srgbClr val="D9D9D9"/>
                </a:solidFill>
                <a:latin typeface="+mn-lt"/>
                <a:ea typeface="Arial"/>
                <a:cs typeface="Arial"/>
                <a:sym typeface="Arial"/>
              </a:rPr>
              <a:t>Provider</a:t>
            </a:r>
            <a:endParaRPr lang="en" sz="1400" dirty="0">
              <a:solidFill>
                <a:srgbClr val="D9D9D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" name="Shape 95"/>
          <p:cNvSpPr txBox="1">
            <a:spLocks/>
          </p:cNvSpPr>
          <p:nvPr/>
        </p:nvSpPr>
        <p:spPr>
          <a:xfrm>
            <a:off x="6447875" y="2510550"/>
            <a:ext cx="2138699" cy="13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1400" smtClean="0">
                <a:solidFill>
                  <a:srgbClr val="595959"/>
                </a:solidFill>
                <a:latin typeface="+mn-lt"/>
                <a:ea typeface="Arial"/>
                <a:cs typeface="Arial"/>
                <a:sym typeface="Arial"/>
              </a:rPr>
              <a:t>Used by physicians to track and interpret patient data </a:t>
            </a:r>
            <a:endParaRPr lang="en" sz="1400">
              <a:solidFill>
                <a:srgbClr val="59595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46" name="Shape 96"/>
          <p:cNvGrpSpPr/>
          <p:nvPr/>
        </p:nvGrpSpPr>
        <p:grpSpPr>
          <a:xfrm>
            <a:off x="397304" y="2293824"/>
            <a:ext cx="2138630" cy="1573252"/>
            <a:chOff x="431925" y="1304875"/>
            <a:chExt cx="2628924" cy="3416400"/>
          </a:xfrm>
        </p:grpSpPr>
        <p:sp>
          <p:nvSpPr>
            <p:cNvPr id="47" name="Shape 97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48" name="Shape 98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</p:grpSp>
      <p:sp>
        <p:nvSpPr>
          <p:cNvPr id="49" name="Shape 99"/>
          <p:cNvSpPr txBox="1">
            <a:spLocks/>
          </p:cNvSpPr>
          <p:nvPr/>
        </p:nvSpPr>
        <p:spPr>
          <a:xfrm>
            <a:off x="397200" y="2187775"/>
            <a:ext cx="2138699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" sz="1400" smtClean="0">
                <a:solidFill>
                  <a:srgbClr val="D9D9D9"/>
                </a:solidFill>
                <a:latin typeface="+mn-lt"/>
                <a:ea typeface="Arial"/>
                <a:cs typeface="Arial"/>
                <a:sym typeface="Arial"/>
              </a:rPr>
              <a:t>Patient</a:t>
            </a:r>
            <a:endParaRPr lang="en" sz="1400" dirty="0">
              <a:solidFill>
                <a:srgbClr val="D9D9D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0" name="Shape 100"/>
          <p:cNvSpPr txBox="1">
            <a:spLocks/>
          </p:cNvSpPr>
          <p:nvPr/>
        </p:nvSpPr>
        <p:spPr>
          <a:xfrm>
            <a:off x="397100" y="2510550"/>
            <a:ext cx="2138699" cy="13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1400" smtClean="0">
                <a:solidFill>
                  <a:srgbClr val="595959"/>
                </a:solidFill>
                <a:latin typeface="+mn-lt"/>
                <a:ea typeface="Arial"/>
                <a:cs typeface="Arial"/>
                <a:sym typeface="Arial"/>
              </a:rPr>
              <a:t>Used by patients to track behaviors relevant to obesity</a:t>
            </a:r>
            <a:endParaRPr lang="en" sz="1400">
              <a:solidFill>
                <a:srgbClr val="59595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51" name="Shape 101"/>
          <p:cNvGrpSpPr/>
          <p:nvPr/>
        </p:nvGrpSpPr>
        <p:grpSpPr>
          <a:xfrm>
            <a:off x="3326317" y="1188649"/>
            <a:ext cx="2138630" cy="1573252"/>
            <a:chOff x="431925" y="1304875"/>
            <a:chExt cx="2628924" cy="3416400"/>
          </a:xfrm>
        </p:grpSpPr>
        <p:sp>
          <p:nvSpPr>
            <p:cNvPr id="52" name="Shape 102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53" name="Shape 103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</p:grpSp>
      <p:sp>
        <p:nvSpPr>
          <p:cNvPr id="54" name="Shape 104"/>
          <p:cNvSpPr txBox="1">
            <a:spLocks/>
          </p:cNvSpPr>
          <p:nvPr/>
        </p:nvSpPr>
        <p:spPr>
          <a:xfrm>
            <a:off x="3326225" y="1082625"/>
            <a:ext cx="2138699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" sz="1400" smtClean="0">
                <a:solidFill>
                  <a:srgbClr val="D9D9D9"/>
                </a:solidFill>
                <a:latin typeface="+mn-lt"/>
                <a:ea typeface="Arial"/>
                <a:cs typeface="Arial"/>
                <a:sym typeface="Arial"/>
              </a:rPr>
              <a:t>Care Manager</a:t>
            </a:r>
            <a:endParaRPr lang="en" sz="1400">
              <a:solidFill>
                <a:srgbClr val="D9D9D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5" name="Shape 105"/>
          <p:cNvSpPr txBox="1">
            <a:spLocks/>
          </p:cNvSpPr>
          <p:nvPr/>
        </p:nvSpPr>
        <p:spPr>
          <a:xfrm>
            <a:off x="3326112" y="1405375"/>
            <a:ext cx="2138699" cy="13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1400" smtClean="0">
                <a:solidFill>
                  <a:srgbClr val="595959"/>
                </a:solidFill>
                <a:latin typeface="+mn-lt"/>
                <a:ea typeface="Arial"/>
                <a:cs typeface="Arial"/>
                <a:sym typeface="Arial"/>
              </a:rPr>
              <a:t>Used by care manager to manage physician referrals</a:t>
            </a:r>
            <a:endParaRPr lang="en" sz="1400" dirty="0">
              <a:solidFill>
                <a:srgbClr val="59595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56" name="Shape 106"/>
          <p:cNvGrpSpPr/>
          <p:nvPr/>
        </p:nvGrpSpPr>
        <p:grpSpPr>
          <a:xfrm>
            <a:off x="3326367" y="3460299"/>
            <a:ext cx="2138630" cy="1573252"/>
            <a:chOff x="431925" y="1304875"/>
            <a:chExt cx="2628924" cy="3416400"/>
          </a:xfrm>
        </p:grpSpPr>
        <p:sp>
          <p:nvSpPr>
            <p:cNvPr id="57" name="Shape 107"/>
            <p:cNvSpPr txBox="1"/>
            <p:nvPr/>
          </p:nvSpPr>
          <p:spPr>
            <a:xfrm>
              <a:off x="431925" y="1304875"/>
              <a:ext cx="2628899" cy="4640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58" name="Shape 108"/>
            <p:cNvSpPr/>
            <p:nvPr/>
          </p:nvSpPr>
          <p:spPr>
            <a:xfrm>
              <a:off x="431950" y="1304875"/>
              <a:ext cx="2628899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latin typeface="+mn-lt"/>
              </a:endParaRPr>
            </a:p>
          </p:txBody>
        </p:sp>
      </p:grpSp>
      <p:sp>
        <p:nvSpPr>
          <p:cNvPr id="59" name="Shape 109"/>
          <p:cNvSpPr txBox="1">
            <a:spLocks/>
          </p:cNvSpPr>
          <p:nvPr/>
        </p:nvSpPr>
        <p:spPr>
          <a:xfrm>
            <a:off x="3326275" y="3354225"/>
            <a:ext cx="2138699" cy="40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" sz="1400" smtClean="0">
                <a:solidFill>
                  <a:srgbClr val="D9D9D9"/>
                </a:solidFill>
                <a:latin typeface="+mn-lt"/>
                <a:ea typeface="Arial"/>
                <a:cs typeface="Arial"/>
                <a:sym typeface="Arial"/>
              </a:rPr>
              <a:t>Analytics &amp; Reporting</a:t>
            </a:r>
            <a:endParaRPr lang="en" sz="1400" dirty="0">
              <a:solidFill>
                <a:srgbClr val="D9D9D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0" name="Shape 110"/>
          <p:cNvSpPr txBox="1">
            <a:spLocks/>
          </p:cNvSpPr>
          <p:nvPr/>
        </p:nvSpPr>
        <p:spPr>
          <a:xfrm>
            <a:off x="3326162" y="3677025"/>
            <a:ext cx="2138699" cy="135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1400" dirty="0" smtClean="0">
                <a:solidFill>
                  <a:srgbClr val="595959"/>
                </a:solidFill>
                <a:latin typeface="+mn-lt"/>
                <a:ea typeface="Arial"/>
                <a:cs typeface="Arial"/>
                <a:sym typeface="Arial"/>
              </a:rPr>
              <a:t>Aggregates collected data and analyzes at a population level</a:t>
            </a:r>
            <a:endParaRPr lang="en" sz="1400" dirty="0">
              <a:solidFill>
                <a:srgbClr val="595959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cxnSp>
        <p:nvCxnSpPr>
          <p:cNvPr id="61" name="Shape 111"/>
          <p:cNvCxnSpPr>
            <a:stCxn id="50" idx="3"/>
            <a:endCxn id="55" idx="1"/>
          </p:cNvCxnSpPr>
          <p:nvPr/>
        </p:nvCxnSpPr>
        <p:spPr>
          <a:xfrm rot="10800000" flipH="1">
            <a:off x="2535799" y="2083649"/>
            <a:ext cx="790200" cy="11052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2" name="Shape 112"/>
          <p:cNvCxnSpPr>
            <a:stCxn id="45" idx="1"/>
            <a:endCxn id="55" idx="3"/>
          </p:cNvCxnSpPr>
          <p:nvPr/>
        </p:nvCxnSpPr>
        <p:spPr>
          <a:xfrm rot="10800000">
            <a:off x="5464775" y="2083649"/>
            <a:ext cx="983100" cy="1105200"/>
          </a:xfrm>
          <a:prstGeom prst="curved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" name="Shape 113"/>
          <p:cNvCxnSpPr>
            <a:stCxn id="60" idx="1"/>
            <a:endCxn id="50" idx="3"/>
          </p:cNvCxnSpPr>
          <p:nvPr/>
        </p:nvCxnSpPr>
        <p:spPr>
          <a:xfrm rot="10800000">
            <a:off x="2535662" y="3188924"/>
            <a:ext cx="790500" cy="11664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4" name="Shape 114"/>
          <p:cNvCxnSpPr>
            <a:stCxn id="60" idx="3"/>
            <a:endCxn id="45" idx="1"/>
          </p:cNvCxnSpPr>
          <p:nvPr/>
        </p:nvCxnSpPr>
        <p:spPr>
          <a:xfrm rot="10800000" flipH="1">
            <a:off x="5464862" y="3188924"/>
            <a:ext cx="983100" cy="11664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984" y="3393375"/>
            <a:ext cx="258928" cy="4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313" y="4444825"/>
            <a:ext cx="504125" cy="5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3329" y="2241397"/>
            <a:ext cx="504124" cy="46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8007" y="3324175"/>
            <a:ext cx="478430" cy="46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ight Arrow 2"/>
          <p:cNvSpPr/>
          <p:nvPr/>
        </p:nvSpPr>
        <p:spPr>
          <a:xfrm rot="10800000">
            <a:off x="5607157" y="4355324"/>
            <a:ext cx="647932" cy="48463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80098" y="4185924"/>
            <a:ext cx="2752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2400" dirty="0" smtClean="0">
                <a:solidFill>
                  <a:srgbClr val="9900FF"/>
                </a:solidFill>
              </a:rPr>
              <a:t>In Development by</a:t>
            </a:r>
          </a:p>
          <a:p>
            <a:pPr algn="ctr"/>
            <a:r>
              <a:rPr lang="en" sz="2400" dirty="0" smtClean="0">
                <a:solidFill>
                  <a:srgbClr val="9900FF"/>
                </a:solidFill>
              </a:rPr>
              <a:t>Team Too</a:t>
            </a:r>
            <a:endParaRPr lang="en-US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11747"/>
      </p:ext>
    </p:extLst>
  </p:cSld>
  <p:clrMapOvr>
    <a:masterClrMapping/>
  </p:clrMapOvr>
  <p:transition spd="slow" advTm="75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457" y="90298"/>
            <a:ext cx="405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Development -- Gantt Chart </a:t>
            </a:r>
            <a:endParaRPr lang="en-US" sz="2400" dirty="0">
              <a:solidFill>
                <a:schemeClr val="tx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055" y="756911"/>
            <a:ext cx="5861911" cy="380255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4347"/>
      </p:ext>
    </p:extLst>
  </p:cSld>
  <p:clrMapOvr>
    <a:masterClrMapping/>
  </p:clrMapOvr>
  <p:transition spd="slow" advTm="110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0" y="1328784"/>
            <a:ext cx="3528290" cy="1063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Development</a:t>
            </a:r>
            <a:br>
              <a:rPr lang="en" dirty="0" smtClean="0"/>
            </a:br>
            <a:r>
              <a:rPr lang="en" dirty="0" smtClean="0"/>
              <a:t>Update:</a:t>
            </a:r>
            <a:endParaRPr lang="en" dirty="0"/>
          </a:p>
        </p:txBody>
      </p:sp>
      <p:sp>
        <p:nvSpPr>
          <p:cNvPr id="5" name="Shape 137"/>
          <p:cNvSpPr txBox="1">
            <a:spLocks/>
          </p:cNvSpPr>
          <p:nvPr/>
        </p:nvSpPr>
        <p:spPr>
          <a:xfrm>
            <a:off x="3796927" y="758983"/>
            <a:ext cx="5223086" cy="398716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en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dirty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" dirty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r>
              <a:rPr lang="en" sz="24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Significant Milestones</a:t>
            </a:r>
            <a:endParaRPr lang="en" sz="2400" dirty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FHIR Server Connection Established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Initial Class Layouts Complete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Analytics for BMI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r>
              <a:rPr lang="en" sz="24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In-Progress Components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Front-end / Back-end Integration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Dashboad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Data Visualizations and Graphics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Reporting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  <a:p>
            <a:r>
              <a:rPr lang="en" sz="24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Important Next Steps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Connection to Other Applications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" sz="1800" dirty="0" smtClean="0">
                <a:solidFill>
                  <a:schemeClr val="bg1"/>
                </a:solidFill>
                <a:latin typeface="+mn-lt"/>
                <a:ea typeface="Roboto" panose="020B0604020202020204" charset="0"/>
                <a:cs typeface="Roboto" panose="020B0604020202020204" charset="0"/>
              </a:rPr>
              <a:t>Lockdown Requirements from Other Groups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 smtClean="0">
              <a:solidFill>
                <a:schemeClr val="bg1"/>
              </a:solidFill>
              <a:latin typeface="+mn-lt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07881"/>
      </p:ext>
    </p:extLst>
  </p:cSld>
  <p:clrMapOvr>
    <a:masterClrMapping/>
  </p:clrMapOvr>
  <p:transition spd="slow" advTm="3144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0" y="1060147"/>
            <a:ext cx="3528290" cy="1063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Development</a:t>
            </a:r>
            <a:br>
              <a:rPr lang="en" dirty="0" smtClean="0"/>
            </a:br>
            <a:r>
              <a:rPr lang="en" dirty="0" smtClean="0"/>
              <a:t>Challenges: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3528292" y="600363"/>
            <a:ext cx="561570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285750">
              <a:buFont typeface="Wingdings" panose="05000000000000000000" pitchFamily="2" charset="2"/>
              <a:buChar char="§"/>
            </a:pPr>
            <a:endParaRPr lang="en" sz="1600" dirty="0" smtClean="0">
              <a:solidFill>
                <a:schemeClr val="bg1"/>
              </a:solidFill>
            </a:endParaRPr>
          </a:p>
          <a:p>
            <a:pPr marL="574675" lvl="1" indent="-342900">
              <a:buFont typeface="Wingdings" panose="05000000000000000000" pitchFamily="2" charset="2"/>
              <a:buChar char="§"/>
            </a:pPr>
            <a:r>
              <a:rPr lang="en" sz="2400" dirty="0" smtClean="0">
                <a:solidFill>
                  <a:schemeClr val="bg1"/>
                </a:solidFill>
              </a:rPr>
              <a:t>FHIR Server connection difficulty</a:t>
            </a:r>
          </a:p>
          <a:p>
            <a:pPr marL="574675" lvl="1" indent="-342900">
              <a:buFont typeface="Wingdings" panose="05000000000000000000" pitchFamily="2" charset="2"/>
              <a:buChar char="§"/>
            </a:pPr>
            <a:endParaRPr lang="en" sz="2400" dirty="0">
              <a:solidFill>
                <a:schemeClr val="bg1"/>
              </a:solidFill>
            </a:endParaRPr>
          </a:p>
          <a:p>
            <a:pPr marL="571500" lvl="0" indent="-342900">
              <a:buFont typeface="Wingdings" panose="05000000000000000000" pitchFamily="2" charset="2"/>
              <a:buChar char="§"/>
            </a:pPr>
            <a:r>
              <a:rPr lang="en" sz="2400" dirty="0">
                <a:solidFill>
                  <a:schemeClr val="bg1"/>
                </a:solidFill>
              </a:rPr>
              <a:t>Georgia Tech FHIR </a:t>
            </a:r>
            <a:r>
              <a:rPr lang="en" sz="2400" dirty="0" smtClean="0">
                <a:solidFill>
                  <a:schemeClr val="bg1"/>
                </a:solidFill>
              </a:rPr>
              <a:t>Server</a:t>
            </a:r>
          </a:p>
          <a:p>
            <a:pPr marL="228600" lvl="0"/>
            <a:r>
              <a:rPr lang="en" sz="2400" dirty="0">
                <a:solidFill>
                  <a:schemeClr val="bg1"/>
                </a:solidFill>
              </a:rPr>
              <a:t>	</a:t>
            </a:r>
            <a:r>
              <a:rPr lang="en" sz="1800" dirty="0" smtClean="0">
                <a:solidFill>
                  <a:schemeClr val="bg1"/>
                </a:solidFill>
              </a:rPr>
              <a:t>Current version feature-limited</a:t>
            </a:r>
          </a:p>
          <a:p>
            <a:pPr marL="574675" lvl="1" indent="-342900">
              <a:buFont typeface="Wingdings" panose="05000000000000000000" pitchFamily="2" charset="2"/>
              <a:buChar char="§"/>
            </a:pPr>
            <a:endParaRPr lang="en" sz="2400" dirty="0">
              <a:solidFill>
                <a:schemeClr val="bg1"/>
              </a:solidFill>
            </a:endParaRPr>
          </a:p>
          <a:p>
            <a:pPr marL="574675" lvl="1" indent="-342900">
              <a:buFont typeface="Wingdings" panose="05000000000000000000" pitchFamily="2" charset="2"/>
              <a:buChar char="§"/>
            </a:pPr>
            <a:r>
              <a:rPr lang="en" sz="2400" dirty="0" smtClean="0">
                <a:solidFill>
                  <a:schemeClr val="bg1"/>
                </a:solidFill>
              </a:rPr>
              <a:t>Decided against entity framework 	</a:t>
            </a:r>
            <a:r>
              <a:rPr lang="en" sz="1800" dirty="0" smtClean="0">
                <a:solidFill>
                  <a:schemeClr val="bg1"/>
                </a:solidFill>
              </a:rPr>
              <a:t>Lack of direct server connectivity</a:t>
            </a:r>
            <a:endParaRPr lang="en" sz="18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7492"/>
      </p:ext>
    </p:extLst>
  </p:cSld>
  <p:clrMapOvr>
    <a:masterClrMapping/>
  </p:clrMapOvr>
  <p:transition spd="slow" advTm="3789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305446"/>
            <a:ext cx="9143999" cy="53890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Model-view Controller (MCV) Architecture</a:t>
            </a:r>
            <a:endParaRPr lang="en" dirty="0"/>
          </a:p>
        </p:txBody>
      </p:sp>
      <p:pic>
        <p:nvPicPr>
          <p:cNvPr id="1026" name="Picture 2" descr="https://basicsofwebdevelopment.files.wordpress.com/2015/01/mvc_role_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879" y="1627978"/>
            <a:ext cx="5795683" cy="267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59008"/>
      </p:ext>
    </p:extLst>
  </p:cSld>
  <p:clrMapOvr>
    <a:masterClrMapping/>
  </p:clrMapOvr>
  <p:transition spd="slow" advTm="2626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600363"/>
            <a:ext cx="3528290" cy="1063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dirty="0" smtClean="0"/>
              <a:t>Architectural Design</a:t>
            </a:r>
            <a:r>
              <a:rPr lang="en" dirty="0" smtClean="0"/>
              <a:t>: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3528291" y="401925"/>
            <a:ext cx="561570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 smtClean="0">
                <a:solidFill>
                  <a:schemeClr val="bg1"/>
                </a:solidFill>
              </a:rPr>
              <a:t>Object-oriented view</a:t>
            </a:r>
          </a:p>
          <a:p>
            <a:pPr marL="228600" lvl="1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Patient class with respective attributes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 smtClean="0">
                <a:solidFill>
                  <a:schemeClr val="bg1"/>
                </a:solidFill>
              </a:rPr>
              <a:t>Patient series data </a:t>
            </a:r>
          </a:p>
          <a:p>
            <a:pPr marL="228600" lvl="0"/>
            <a:r>
              <a:rPr lang="en" sz="1600" dirty="0" smtClean="0">
                <a:solidFill>
                  <a:schemeClr val="bg1"/>
                </a:solidFill>
              </a:rPr>
              <a:t>	Height with weight measurements</a:t>
            </a:r>
          </a:p>
          <a:p>
            <a:pPr marL="228600" lvl="0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Observations </a:t>
            </a:r>
          </a:p>
          <a:p>
            <a:pPr marL="228600" lvl="0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Lab results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 smtClean="0">
                <a:solidFill>
                  <a:schemeClr val="bg1"/>
                </a:solidFill>
              </a:rPr>
              <a:t>View passed as a JSON package </a:t>
            </a:r>
          </a:p>
          <a:p>
            <a:pPr marL="228600" lvl="2"/>
            <a:r>
              <a:rPr lang="en" sz="1600" dirty="0" smtClean="0">
                <a:solidFill>
                  <a:schemeClr val="bg1"/>
                </a:solidFill>
              </a:rPr>
              <a:t>	Open and display graphics for user selections</a:t>
            </a:r>
            <a:endParaRPr lang="en" sz="1600" dirty="0">
              <a:solidFill>
                <a:schemeClr val="bg1"/>
              </a:solidFill>
            </a:endParaRPr>
          </a:p>
          <a:p>
            <a:pPr marL="228600" lvl="2"/>
            <a:r>
              <a:rPr lang="en" sz="1600" dirty="0" smtClean="0">
                <a:solidFill>
                  <a:schemeClr val="bg1"/>
                </a:solidFill>
              </a:rPr>
              <a:t>	Generate a report for the user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 smtClean="0">
                <a:solidFill>
                  <a:schemeClr val="bg1"/>
                </a:solidFill>
              </a:rPr>
              <a:t>Controller information parsed into respective classes</a:t>
            </a:r>
          </a:p>
          <a:p>
            <a:pPr marL="228600" lvl="0"/>
            <a:r>
              <a:rPr lang="en" sz="1600" dirty="0">
                <a:solidFill>
                  <a:schemeClr val="bg1"/>
                </a:solidFill>
              </a:rPr>
              <a:t>	</a:t>
            </a:r>
            <a:r>
              <a:rPr lang="en" sz="1600" dirty="0" smtClean="0">
                <a:solidFill>
                  <a:schemeClr val="bg1"/>
                </a:solidFill>
              </a:rPr>
              <a:t>Handles transfer of JSON package to the View</a:t>
            </a:r>
            <a:endParaRPr lang="en" sz="16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s://basicsofwebdevelopment.files.wordpress.com/2015/01/mvc_role_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6" y="2264063"/>
            <a:ext cx="3176891" cy="146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intersystems.com/assets/FHIR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55" y="2081633"/>
            <a:ext cx="307267" cy="18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cons.iconarchive.com/icons/double-j-design/ravenna-3d/256/Database-Active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5" y="2264063"/>
            <a:ext cx="339837" cy="3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27203"/>
      </p:ext>
    </p:extLst>
  </p:cSld>
  <p:clrMapOvr>
    <a:masterClrMapping/>
  </p:clrMapOvr>
  <p:transition spd="slow" advTm="5652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600363"/>
            <a:ext cx="3528290" cy="1063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Useability</a:t>
            </a:r>
            <a:br>
              <a:rPr lang="en" dirty="0" smtClean="0"/>
            </a:br>
            <a:endParaRPr lang="en" dirty="0"/>
          </a:p>
        </p:txBody>
      </p:sp>
      <p:sp>
        <p:nvSpPr>
          <p:cNvPr id="12" name="Shape 138"/>
          <p:cNvSpPr txBox="1">
            <a:spLocks/>
          </p:cNvSpPr>
          <p:nvPr/>
        </p:nvSpPr>
        <p:spPr>
          <a:xfrm>
            <a:off x="0" y="2181817"/>
            <a:ext cx="3528291" cy="24435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2"/>
                </a:solidFill>
                <a:latin typeface="+mn-lt"/>
              </a:rPr>
              <a:t>Analytics &amp; Reporting 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  <a:latin typeface="+mn-lt"/>
              </a:rPr>
              <a:t>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254645" y="107959"/>
            <a:ext cx="588935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>
                <a:solidFill>
                  <a:schemeClr val="bg1"/>
                </a:solidFill>
              </a:rPr>
              <a:t>Web </a:t>
            </a:r>
            <a:r>
              <a:rPr lang="en" sz="2000" dirty="0" smtClean="0">
                <a:solidFill>
                  <a:schemeClr val="bg1"/>
                </a:solidFill>
              </a:rPr>
              <a:t>implementation assessible to other apps</a:t>
            </a:r>
          </a:p>
          <a:p>
            <a:pPr marL="914400" lvl="4" indent="-230188">
              <a:tabLst>
                <a:tab pos="914400" algn="l"/>
              </a:tabLst>
            </a:pPr>
            <a:r>
              <a:rPr lang="en" sz="1600" dirty="0" smtClean="0">
                <a:solidFill>
                  <a:schemeClr val="bg1"/>
                </a:solidFill>
              </a:rPr>
              <a:t>Secured single </a:t>
            </a:r>
            <a:r>
              <a:rPr lang="en" sz="1600" dirty="0">
                <a:solidFill>
                  <a:schemeClr val="bg1"/>
                </a:solidFill>
              </a:rPr>
              <a:t>log-in </a:t>
            </a:r>
            <a:endParaRPr lang="en" sz="1600" dirty="0" smtClean="0">
              <a:solidFill>
                <a:schemeClr val="bg1"/>
              </a:solidFill>
            </a:endParaRPr>
          </a:p>
          <a:p>
            <a:pPr marL="914400" lvl="4" indent="-230188"/>
            <a:r>
              <a:rPr lang="en" sz="1600" dirty="0" smtClean="0">
                <a:solidFill>
                  <a:schemeClr val="bg1"/>
                </a:solidFill>
              </a:rPr>
              <a:t>Data </a:t>
            </a:r>
            <a:r>
              <a:rPr lang="en" sz="1600" dirty="0">
                <a:solidFill>
                  <a:schemeClr val="bg1"/>
                </a:solidFill>
              </a:rPr>
              <a:t>sharing </a:t>
            </a:r>
            <a:r>
              <a:rPr lang="en" sz="1600" dirty="0" smtClean="0">
                <a:solidFill>
                  <a:schemeClr val="bg1"/>
                </a:solidFill>
              </a:rPr>
              <a:t>&amp; analytics integration</a:t>
            </a:r>
          </a:p>
          <a:p>
            <a:pPr marL="228600" lvl="4"/>
            <a:endParaRPr lang="en" sz="1600" dirty="0" smtClean="0">
              <a:solidFill>
                <a:schemeClr val="bg1"/>
              </a:solidFill>
            </a:endParaRPr>
          </a:p>
          <a:p>
            <a:pPr marL="228600" lvl="4"/>
            <a:endParaRPr lang="en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>
                <a:solidFill>
                  <a:schemeClr val="bg1"/>
                </a:solidFill>
              </a:rPr>
              <a:t>GUI for </a:t>
            </a:r>
            <a:r>
              <a:rPr lang="en" sz="2000" dirty="0" smtClean="0">
                <a:solidFill>
                  <a:schemeClr val="bg1"/>
                </a:solidFill>
              </a:rPr>
              <a:t>generating analysis &amp; reports</a:t>
            </a:r>
            <a:endParaRPr lang="en" sz="2000" dirty="0">
              <a:solidFill>
                <a:schemeClr val="bg1"/>
              </a:solidFill>
            </a:endParaRPr>
          </a:p>
          <a:p>
            <a:pPr marL="914400" lvl="1" indent="-228600"/>
            <a:r>
              <a:rPr lang="en" sz="1600" dirty="0" smtClean="0">
                <a:solidFill>
                  <a:schemeClr val="bg1"/>
                </a:solidFill>
              </a:rPr>
              <a:t>Data selection &amp; grouping</a:t>
            </a:r>
            <a:endParaRPr lang="en" sz="1600" dirty="0">
              <a:solidFill>
                <a:schemeClr val="bg1"/>
              </a:solidFill>
            </a:endParaRPr>
          </a:p>
          <a:p>
            <a:pPr marL="914400" lvl="1" indent="-228600"/>
            <a:r>
              <a:rPr lang="en" sz="1600" dirty="0" smtClean="0">
                <a:solidFill>
                  <a:schemeClr val="bg1"/>
                </a:solidFill>
              </a:rPr>
              <a:t>Intuitive </a:t>
            </a:r>
            <a:r>
              <a:rPr lang="en" sz="1600" dirty="0">
                <a:solidFill>
                  <a:schemeClr val="bg1"/>
                </a:solidFill>
              </a:rPr>
              <a:t>database </a:t>
            </a:r>
            <a:r>
              <a:rPr lang="en" sz="1600" dirty="0" smtClean="0">
                <a:solidFill>
                  <a:schemeClr val="bg1"/>
                </a:solidFill>
              </a:rPr>
              <a:t>queries</a:t>
            </a:r>
          </a:p>
          <a:p>
            <a:pPr marL="914400" lvl="1" indent="-228600"/>
            <a:endParaRPr lang="en" sz="1600" dirty="0" smtClean="0">
              <a:solidFill>
                <a:schemeClr val="bg1"/>
              </a:solidFill>
            </a:endParaRPr>
          </a:p>
          <a:p>
            <a:pPr marL="914400" lvl="1" indent="-228600"/>
            <a:endParaRPr lang="en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 smtClean="0">
                <a:solidFill>
                  <a:schemeClr val="bg1"/>
                </a:solidFill>
              </a:rPr>
              <a:t>Visualization tools</a:t>
            </a:r>
          </a:p>
          <a:p>
            <a:pPr marL="914400" lvl="0" indent="-230188"/>
            <a:r>
              <a:rPr lang="en" sz="1600" dirty="0" smtClean="0">
                <a:solidFill>
                  <a:schemeClr val="bg1"/>
                </a:solidFill>
              </a:rPr>
              <a:t>User-configurable graphing features</a:t>
            </a:r>
          </a:p>
          <a:p>
            <a:pPr marL="914400" lvl="0" indent="-230188"/>
            <a:r>
              <a:rPr lang="en" sz="1600" dirty="0" smtClean="0">
                <a:solidFill>
                  <a:schemeClr val="bg1"/>
                </a:solidFill>
              </a:rPr>
              <a:t>Retrieve records </a:t>
            </a:r>
            <a:r>
              <a:rPr lang="en" sz="1600" dirty="0">
                <a:solidFill>
                  <a:schemeClr val="bg1"/>
                </a:solidFill>
              </a:rPr>
              <a:t>in manageable </a:t>
            </a:r>
            <a:r>
              <a:rPr lang="en" sz="1600" dirty="0" smtClean="0">
                <a:solidFill>
                  <a:schemeClr val="bg1"/>
                </a:solidFill>
              </a:rPr>
              <a:t>format</a:t>
            </a:r>
          </a:p>
          <a:p>
            <a:pPr marL="914400" lvl="1" indent="-228600"/>
            <a:endParaRPr lang="en" sz="1600" dirty="0" smtClean="0">
              <a:solidFill>
                <a:schemeClr val="bg1"/>
              </a:solidFill>
            </a:endParaRPr>
          </a:p>
          <a:p>
            <a:pPr marL="914400" lvl="1" indent="-228600"/>
            <a:endParaRPr lang="en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" sz="2000" dirty="0" smtClean="0">
                <a:solidFill>
                  <a:schemeClr val="bg1"/>
                </a:solidFill>
              </a:rPr>
              <a:t>Exporting </a:t>
            </a:r>
            <a:r>
              <a:rPr lang="en" sz="2000" dirty="0">
                <a:solidFill>
                  <a:schemeClr val="bg1"/>
                </a:solidFill>
              </a:rPr>
              <a:t>functions</a:t>
            </a:r>
          </a:p>
          <a:p>
            <a:pPr marL="914400" lvl="1" indent="-230188"/>
            <a:r>
              <a:rPr lang="en" sz="1600" dirty="0" smtClean="0">
                <a:solidFill>
                  <a:schemeClr val="bg1"/>
                </a:solidFill>
              </a:rPr>
              <a:t>Common format output for </a:t>
            </a:r>
            <a:r>
              <a:rPr lang="en" sz="1600" dirty="0">
                <a:solidFill>
                  <a:schemeClr val="bg1"/>
                </a:solidFill>
              </a:rPr>
              <a:t>export to other systems (.xml, .csv)</a:t>
            </a:r>
          </a:p>
          <a:p>
            <a:pPr marL="914400" lvl="1" indent="-230188"/>
            <a:r>
              <a:rPr lang="en" sz="1600" dirty="0">
                <a:solidFill>
                  <a:schemeClr val="bg1"/>
                </a:solidFill>
              </a:rPr>
              <a:t>Creation of .pdf reports</a:t>
            </a:r>
          </a:p>
          <a:p>
            <a:pPr marL="5143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600" dirty="0">
              <a:solidFill>
                <a:schemeClr val="bg1"/>
              </a:solidFill>
            </a:endParaRPr>
          </a:p>
        </p:txBody>
      </p:sp>
      <p:pic>
        <p:nvPicPr>
          <p:cNvPr id="4" name="Silde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44659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194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28291" y="0"/>
            <a:ext cx="5615709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hape 137"/>
          <p:cNvSpPr txBox="1">
            <a:spLocks noGrp="1"/>
          </p:cNvSpPr>
          <p:nvPr>
            <p:ph type="title"/>
          </p:nvPr>
        </p:nvSpPr>
        <p:spPr>
          <a:xfrm>
            <a:off x="1" y="600363"/>
            <a:ext cx="3528290" cy="10633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/>
              <a:t>Programming Languages: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3528292" y="475847"/>
            <a:ext cx="56157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en-US" sz="2000" dirty="0" smtClean="0">
                <a:solidFill>
                  <a:schemeClr val="bg1"/>
                </a:solidFill>
              </a:rPr>
              <a:t>C#</a:t>
            </a:r>
          </a:p>
          <a:p>
            <a:pPr marL="228600" lvl="0"/>
            <a:endParaRPr lang="en-US" sz="2000" dirty="0" smtClean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</a:rPr>
              <a:t>Fast paced web development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</a:rPr>
              <a:t>Originally selected for use w/ Entity Framework 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</a:rPr>
              <a:t>Simple FHIR server connectivity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</a:rPr>
              <a:t>Team has familiarity with the language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1"/>
                </a:solidFill>
              </a:rPr>
              <a:t>.Net framework features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28600" lvl="0"/>
            <a:r>
              <a:rPr lang="en" sz="2000" dirty="0" smtClean="0">
                <a:solidFill>
                  <a:schemeClr val="bg1"/>
                </a:solidFill>
              </a:rPr>
              <a:t>JSON</a:t>
            </a:r>
          </a:p>
          <a:p>
            <a:pPr marL="228600" lvl="0"/>
            <a:endParaRPr lang="en" sz="2000" dirty="0" smtClean="0">
              <a:solidFill>
                <a:schemeClr val="bg1"/>
              </a:solidFill>
            </a:endParaRPr>
          </a:p>
          <a:p>
            <a:pPr marL="571500" lvl="0" indent="-342900">
              <a:buFont typeface="Wingdings" panose="05000000000000000000" pitchFamily="2" charset="2"/>
              <a:buChar char="§"/>
            </a:pPr>
            <a:r>
              <a:rPr lang="en" sz="1600" dirty="0" smtClean="0">
                <a:solidFill>
                  <a:schemeClr val="bg1"/>
                </a:solidFill>
              </a:rPr>
              <a:t>Sending information to the front-end </a:t>
            </a:r>
          </a:p>
          <a:p>
            <a:pPr marL="571500" lvl="0" indent="-342900">
              <a:buFont typeface="Wingdings" panose="05000000000000000000" pitchFamily="2" charset="2"/>
              <a:buChar char="§"/>
            </a:pPr>
            <a:r>
              <a:rPr lang="en" sz="1600" dirty="0">
                <a:solidFill>
                  <a:schemeClr val="bg1"/>
                </a:solidFill>
              </a:rPr>
              <a:t>O</a:t>
            </a:r>
            <a:r>
              <a:rPr lang="en" sz="1600" dirty="0" smtClean="0">
                <a:solidFill>
                  <a:schemeClr val="bg1"/>
                </a:solidFill>
              </a:rPr>
              <a:t>rganized data-type</a:t>
            </a: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600" dirty="0" smtClean="0">
              <a:solidFill>
                <a:schemeClr val="bg1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§"/>
            </a:pP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7" name="Shape 138"/>
          <p:cNvSpPr txBox="1">
            <a:spLocks/>
          </p:cNvSpPr>
          <p:nvPr/>
        </p:nvSpPr>
        <p:spPr>
          <a:xfrm>
            <a:off x="0" y="2181817"/>
            <a:ext cx="3528291" cy="24435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2"/>
                </a:solidFill>
                <a:latin typeface="+mn-lt"/>
              </a:rPr>
              <a:t>Analytics &amp; Reporting </a:t>
            </a:r>
          </a:p>
          <a:p>
            <a:pPr algn="ctr"/>
            <a:r>
              <a:rPr lang="en-US" sz="2000" dirty="0" smtClean="0">
                <a:solidFill>
                  <a:schemeClr val="bg2"/>
                </a:solidFill>
                <a:latin typeface="+mn-lt"/>
              </a:rPr>
              <a:t>Application</a:t>
            </a:r>
          </a:p>
        </p:txBody>
      </p:sp>
      <p:pic>
        <p:nvPicPr>
          <p:cNvPr id="4" name="Slide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1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454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498</Words>
  <Application>Microsoft Office PowerPoint</Application>
  <PresentationFormat>On-screen Show (16:9)</PresentationFormat>
  <Paragraphs>162</Paragraphs>
  <Slides>13</Slides>
  <Notes>12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Wingdings</vt:lpstr>
      <vt:lpstr>Roboto</vt:lpstr>
      <vt:lpstr>geometric</vt:lpstr>
      <vt:lpstr>Healthy Weight on FHIR CDC Analytics Reporting Application   Team-Too Deiverable 2: Progress Report </vt:lpstr>
      <vt:lpstr>Project Goal: Develop application to better understand  and prevent childhood obesity </vt:lpstr>
      <vt:lpstr>PowerPoint Presentation</vt:lpstr>
      <vt:lpstr>Development Update:</vt:lpstr>
      <vt:lpstr>Development Challenges:</vt:lpstr>
      <vt:lpstr>Model-view Controller (MCV) Architecture</vt:lpstr>
      <vt:lpstr>Architectural Design:</vt:lpstr>
      <vt:lpstr>Useability </vt:lpstr>
      <vt:lpstr>Programming Languages:</vt:lpstr>
      <vt:lpstr>Tools:</vt:lpstr>
      <vt:lpstr>Preliminary Data Analytics &amp; Reporting</vt:lpstr>
      <vt:lpstr>Preliminary Data Analytics &amp; Reporting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Healthy Weight on FHIR CDC Analytics Reporting Application   Team-Too Deiverable 1: Topic Presentation</dc:title>
  <dc:creator>Kirk Pastorian</dc:creator>
  <cp:lastModifiedBy>Kirk Pastorian</cp:lastModifiedBy>
  <cp:revision>57</cp:revision>
  <dcterms:modified xsi:type="dcterms:W3CDTF">2016-03-14T01:04:02Z</dcterms:modified>
</cp:coreProperties>
</file>